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8"/>
  </p:notesMasterIdLst>
  <p:sldIdLst>
    <p:sldId id="259" r:id="rId2"/>
    <p:sldId id="264" r:id="rId3"/>
    <p:sldId id="269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266" r:id="rId16"/>
    <p:sldId id="444" r:id="rId17"/>
    <p:sldId id="445" r:id="rId18"/>
    <p:sldId id="446" r:id="rId19"/>
    <p:sldId id="448" r:id="rId20"/>
    <p:sldId id="447" r:id="rId21"/>
    <p:sldId id="449" r:id="rId22"/>
    <p:sldId id="450" r:id="rId23"/>
    <p:sldId id="451" r:id="rId24"/>
    <p:sldId id="452" r:id="rId25"/>
    <p:sldId id="453" r:id="rId26"/>
    <p:sldId id="280" r:id="rId27"/>
  </p:sldIdLst>
  <p:sldSz cx="9144000" cy="5143500" type="screen16x9"/>
  <p:notesSz cx="6858000" cy="9144000"/>
  <p:embeddedFontLst>
    <p:embeddedFont>
      <p:font typeface="Google Sans" panose="02010600030101010101" charset="0"/>
      <p:regular r:id="rId29"/>
      <p:bold r:id="rId30"/>
      <p:italic r:id="rId31"/>
      <p:boldItalic r:id="rId32"/>
    </p:embeddedFont>
    <p:embeddedFont>
      <p:font typeface="Roboto Mono Light" panose="00000009000000000000" pitchFamily="49" charset="0"/>
      <p:regular r:id="rId33"/>
      <p:bold r:id="rId34"/>
      <p:italic r:id="rId35"/>
      <p:boldItalic r:id="rId36"/>
    </p:embeddedFont>
    <p:embeddedFont>
      <p:font typeface="等线" panose="02010600030101010101" pitchFamily="2" charset="-122"/>
      <p:regular r:id="rId37"/>
      <p:bold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926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383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83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372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28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519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558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342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46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726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450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423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35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651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687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8dee1d198_1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8dee1d198_1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697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413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955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550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872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707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  <p:sldLayoutId id="2147483658" r:id="rId7"/>
    <p:sldLayoutId id="2147483660" r:id="rId8"/>
    <p:sldLayoutId id="2147483661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557499" y="1939239"/>
            <a:ext cx="8029001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algn="ctr"/>
            <a: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语言的输入输出进阶</a:t>
            </a:r>
            <a: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zh-CN" altLang="en-US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buffer</a:t>
            </a:r>
            <a:b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4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4575854" cy="421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200" dirty="0"/>
              <a:t>Lecturer</a:t>
            </a:r>
            <a:r>
              <a:rPr lang="zh-CN" altLang="en-US" sz="1200" dirty="0"/>
              <a:t>： </a:t>
            </a:r>
            <a:r>
              <a:rPr lang="en-US" altLang="zh-CN" sz="1200" dirty="0"/>
              <a:t>XMU school of informatics——</a:t>
            </a:r>
            <a:r>
              <a:rPr lang="en-US" altLang="zh-CN" sz="1200" dirty="0" err="1"/>
              <a:t>Zijie</a:t>
            </a:r>
            <a:r>
              <a:rPr lang="en-US" altLang="zh-CN" sz="1200" dirty="0"/>
              <a:t> Meng (</a:t>
            </a:r>
            <a:r>
              <a:rPr lang="zh-CN" altLang="en-US" sz="1200" dirty="0"/>
              <a:t>孟子杰</a:t>
            </a:r>
            <a:r>
              <a:rPr lang="en-US" altLang="zh-CN" sz="1200" dirty="0"/>
              <a:t>)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err="1"/>
              <a:t>printf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4244665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%[flag][width][.precision]type</a:t>
            </a:r>
          </a:p>
          <a:p>
            <a:pPr marL="127000" indent="0" algn="l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3) .precision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表示输出精度，也就是小数的位数。</a:t>
            </a:r>
          </a:p>
          <a:p>
            <a:pPr marL="127000" indent="0" algn="l">
              <a:buNone/>
            </a:pPr>
            <a:r>
              <a:rPr lang="zh-CN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另外，</a:t>
            </a:r>
            <a:r>
              <a:rPr lang="en-US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.precision 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也可以用于整数和字符串，但是功能却是相反的：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用于整数时，</a:t>
            </a:r>
            <a:r>
              <a:rPr lang="en-US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.precision 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表示最小输出宽度。与</a:t>
            </a:r>
            <a:r>
              <a:rPr lang="en-US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width 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不同的是，整数的宽度不足时会在左边补</a:t>
            </a:r>
            <a:r>
              <a:rPr lang="en-US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0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，而不是补空格。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用于字符串时，</a:t>
            </a:r>
            <a:r>
              <a:rPr lang="en-US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.precision 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表示最大输出宽度，或者说截取字符串。当字符串的长度大于</a:t>
            </a:r>
            <a:r>
              <a:rPr lang="en-US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precision 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时，会截掉多余的字符；当字符串的长度小于</a:t>
            </a:r>
            <a:r>
              <a:rPr lang="en-US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precision 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.precision </a:t>
            </a:r>
            <a:r>
              <a:rPr lang="zh-CN" altLang="zh-CN" sz="1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就不再起作用。</a:t>
            </a:r>
          </a:p>
          <a:p>
            <a:pPr marL="127000" indent="0" algn="l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497423-B37A-AA03-F41D-5763F6A5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457" y="1315346"/>
            <a:ext cx="3954780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8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err="1"/>
              <a:t>printf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6" y="1193299"/>
            <a:ext cx="7185088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%[flag][width][.precision]type</a:t>
            </a:r>
          </a:p>
          <a:p>
            <a:pPr marL="127000" indent="0" algn="l">
              <a:buNone/>
            </a:pP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4) flag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是标志字符</a:t>
            </a: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95BFE6-9283-D051-CB72-5E5F52FE2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81" y="1910057"/>
            <a:ext cx="6770143" cy="298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74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err="1"/>
              <a:t>printf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6" y="1193299"/>
            <a:ext cx="3895040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%[flag][width][.precision]type</a:t>
            </a:r>
          </a:p>
          <a:p>
            <a:pPr marL="127000" indent="0" algn="l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6D123-748C-E16E-1E78-D3520448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608" y="1080418"/>
            <a:ext cx="3723720" cy="3200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034D59-9CC2-9457-219A-4E0F6D1E0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43" y="2114283"/>
            <a:ext cx="5001506" cy="17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64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不能立即输出的问题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7" y="1040899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有一个尴尬的问题，就是有时候不能立即输出，请看下面的代码：</a:t>
            </a: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#include&lt;stdio.h&gt;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#include&lt;unistd.h&gt;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 main()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("1");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sleep(5); //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程序暂停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秒钟</a:t>
            </a: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("2");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0;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7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不能立即输出的问题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7" y="1040899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这段代码使用了两个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语句，它们之间有一个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sleep()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函数，该函数的作用是让程序暂停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5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秒，然后再继续执行。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sleep()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Linux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Mac OS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下特有的函数，不能用于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Windows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。当然，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下也有功能相同的暂停函数，叫做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Sleep()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Linux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Mac OS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下运行该程序，会发现第一个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并没有立即输出，而是等待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5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秒以后，和第二个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一起输出了</a:t>
            </a:r>
          </a:p>
          <a:p>
            <a:pPr algn="l"/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其实，这一切都是输出缓冲区（缓存）在作怪！</a:t>
            </a: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0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dirty="0"/>
              <a:t>Buffer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Buffer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7" y="1040899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缓冲区（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Buffer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）又称为缓存（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），是内存空间的一部分。也就是说，计算机在内存中预留了一定的存储空间，用来暂时保存输入或输出的数据，这部分预留的空间就叫做缓冲区（缓存）。</a:t>
            </a:r>
            <a:b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有时候，从键盘输入的内容，或者将要输出到显示器上的内容，会暂时进入缓冲区，待时机成熟，再一股脑将缓冲区中的所有内容“倒出”，我们才能看到变量的值被刷新，或者屏幕产生变化。</a:t>
            </a:r>
          </a:p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有时候，用户希望得到最及时的反馈，输入输出的内容就不能进入缓冲区。</a:t>
            </a:r>
          </a:p>
          <a:p>
            <a:pPr algn="l"/>
            <a:r>
              <a:rPr lang="zh-CN" altLang="en-US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输入输出的核心就是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buffer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！而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buffer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属于内存，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语言的核心就是内存</a:t>
            </a:r>
            <a:endParaRPr lang="zh-CN" altLang="zh-CN" sz="1800" kern="100" dirty="0">
              <a:solidFill>
                <a:srgbClr val="FF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为什么要引入缓冲区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7" y="1040899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为什么要引入缓冲区（缓存）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缓冲区其实就是一块内存空间，它用在硬件设备和用户程序之间，用来缓存数据，目的是让快速的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CPU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不必等待慢速的输入输出设备，同时减少操作硬件的次数。</a:t>
            </a:r>
          </a:p>
          <a:p>
            <a:pPr marL="127000" indent="0" algn="l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267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缓冲区的类型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7" y="1040899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根据不同的标准，缓冲区可以有不同的分类。</a:t>
            </a:r>
            <a:b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根据缓冲区对应的是输入设备还是输出设备，可以分为输入缓冲区和输出缓冲区。</a:t>
            </a:r>
            <a:b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根据数据刷新（也可以称为清空缓冲区，就是将缓冲区中的数据“倒出”）的时机，可以分为全缓冲、行缓冲、不带缓冲。这种分类才本节要重点讲解的内容。</a:t>
            </a:r>
          </a:p>
          <a:p>
            <a:pPr marL="127000" indent="0" algn="l">
              <a:buNone/>
            </a:pP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全缓冲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在这种情况下，当缓冲区被填满以后才进行真正的输入输出操作。缓冲区的大小都有限制的，比如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1KB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4MB 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等，数据量达到最大值时就清空缓冲区。</a:t>
            </a:r>
            <a:b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全缓冲的典型代表是对硬盘文件的读写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！</a:t>
            </a:r>
            <a:b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在实际开发中，将数据写入文件后，打开文件并不能立即看到内容，只有清空缓冲区，或者关闭文件，或者关闭程序后，才能在文件中看到内容。这种现象，就是缓冲区在作怪。</a:t>
            </a:r>
          </a:p>
          <a:p>
            <a:pPr marL="127000" indent="0" algn="l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81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缓冲区的类型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7" y="1040899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2)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行缓冲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在这种情况下，当在输入或者输出的过程中遇到换行符时，才执行真正的输入输出操作。行缓冲的典型代表就是标准输入设备（也即键盘）和标准输出设备（也即显示器）。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Linux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Mac OS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平台</a:t>
            </a:r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dirty="0">
                <a:ea typeface="等线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平台不同</a:t>
            </a:r>
            <a:endParaRPr lang="en-US" altLang="zh-CN" sz="18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② 对于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，不管用户输入多少内容，只要不按下回车键，就不进行真正的读取。这是因为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是带有行缓冲的，用户输入的内容会先放入缓冲区，直到用户按下回车键，产生换行符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\n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，才会刷新缓冲区，进行真正的读取。</a:t>
            </a: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6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663909" y="221294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r>
              <a:rPr lang="en-US" altLang="zh-CN" sz="4400" b="1" dirty="0" err="1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4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75900" y="1067342"/>
            <a:ext cx="4568100" cy="59076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/>
              <a:t>XMU school of informatics——</a:t>
            </a:r>
            <a:r>
              <a:rPr lang="en-US" altLang="zh-CN" sz="1600" dirty="0" err="1"/>
              <a:t>Zijie</a:t>
            </a:r>
            <a:r>
              <a:rPr lang="en-US" altLang="zh-CN" sz="1600" dirty="0"/>
              <a:t> Meng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缓冲区的类型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7" y="1040899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3)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不带缓冲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不带缓冲区，数据就没有地方缓存，必须立即进行输入输出。</a:t>
            </a:r>
            <a:b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getche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getch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就不带缓冲区，输入一个字符后立即就执行了，根本不用按下回车键。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b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也不带缓冲区，不管最后有没有换行符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\n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，都会立即输出，所以对于类似的输出代码，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Linux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Mac OS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会有不同的表现。</a:t>
            </a:r>
            <a:b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错误信息输出函数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perror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也没有缓冲区。错误信息必须刻不容缓、立即、马上显示出来，缓冲区将会增加捕获错误的时间，这是毫无理由的。</a:t>
            </a:r>
          </a:p>
          <a:p>
            <a:pPr marL="127000" indent="0" algn="l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00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语言标准的模棱两可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7" y="1040899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语言标准规定，输入输出缓冲区要具有以下特征：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当且仅当输入输出不涉及交互设备时，它们才可以是全缓冲的。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错误显示设备不能带有缓冲区。</a:t>
            </a:r>
          </a:p>
          <a:p>
            <a:pPr marL="127000" indent="0" algn="l">
              <a:buNone/>
            </a:pPr>
            <a:endParaRPr lang="en-US" altLang="zh-CN" sz="18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所谓交互设备，就是现代计算机上的显示器和键盘。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标准虽然规定它们不能是全缓冲的，但并没有规定它们到底是行缓冲还是不带缓冲，这就导致不同的平台有不同的实现。</a:t>
            </a:r>
          </a:p>
          <a:p>
            <a:pPr marL="127000" indent="0" algn="l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677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语言标准的模棱两可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28725" y="852640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输入设备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getchar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gets()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就是从输入设备（键盘）上读取内容。对于输入设备，没有缓冲区将导致非常奇怪的行为，比如，我们本来想输入一个整数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947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，没有缓冲区的话，输入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9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就立即读取了，根本没有机会输入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47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，所以，没有输入缓冲区是不能接受的。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Mac OS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在实现时都给输入设备带上了行缓冲，所以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getchar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gets()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在每个平台下的表现都一致。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但是在某些特殊情况下，我们又希望程序能够立即响应用户按键，例如在游戏中，用户按下方向键人物要立即转向，而且越快越好，这肯定就不能带有缓冲区了。</a:t>
            </a:r>
            <a:r>
              <a:rPr lang="en-US" altLang="zh-CN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Windows </a:t>
            </a:r>
            <a:r>
              <a:rPr lang="zh-CN" altLang="zh-CN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下特有的</a:t>
            </a:r>
            <a:r>
              <a:rPr lang="en-US" altLang="zh-CN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getche</a:t>
            </a:r>
            <a:r>
              <a:rPr lang="en-US" altLang="zh-CN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getch</a:t>
            </a:r>
            <a:r>
              <a:rPr lang="en-US" altLang="zh-CN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就是为这种特殊需求而设计的，它们都不带缓冲区。</a:t>
            </a: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29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语言标准的模棱两可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7" y="1040899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2)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输出设备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puts()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putchar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就是向输出设备（显示器）上显示内容。对于输出设备，有没有缓冲区其实影响没有那么大，顶多是晚一会看到内容，不会有功能性的障碍，所以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Windows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Linux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Mac OS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采用了不同的方案：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平台下，输出设备是不带缓冲区的；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Linux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Mac OS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平台下，输出设备带有行缓冲区。</a:t>
            </a:r>
          </a:p>
          <a:p>
            <a:pPr marL="127000" indent="0" algn="l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09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缓冲区的清空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7" y="1040899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所谓刷新缓冲区，就是将缓冲区中的内容送达到目的地。缓冲区的刷新遵循以下的规则：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不管是行缓冲还是全缓冲，缓冲区满时会自动刷新；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行缓冲遇到换行符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\n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时会刷新；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关闭文件时会刷新缓冲区；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程序关闭时一般也会刷新缓冲区，这个是由标准库来保障的；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使用特定的函数也可以手动刷新缓冲区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70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97801" y="159694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总结与下节预告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7" y="1040899"/>
            <a:ext cx="8287746" cy="3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缓冲区位于用户程序和硬件设备之间，用来缓存数据，目的是让快速的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CPU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不必等待慢速的输入输出设备，同时减少操作硬件的次数。对于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IO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密集型的网络应用程序，比如网站、数据库、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CDN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等，缓冲区的设计至关重要，它能十倍甚至一百倍得提高程序性能。</a:t>
            </a:r>
            <a:b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本节只是引入了缓冲区的概念，给大家打开了一扇大门，其实关于缓冲区还有更多的内容，我们将在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文件操作中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再深入讲解。</a:t>
            </a:r>
          </a:p>
          <a:p>
            <a:pPr marL="127000" indent="0" algn="l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713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>
            <a:spLocks noGrp="1"/>
          </p:cNvSpPr>
          <p:nvPr>
            <p:ph type="title" idx="4294967295"/>
          </p:nvPr>
        </p:nvSpPr>
        <p:spPr>
          <a:xfrm>
            <a:off x="967461" y="1229989"/>
            <a:ext cx="3328091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80" dirty="0">
                <a:solidFill>
                  <a:schemeClr val="lt1"/>
                </a:solidFill>
              </a:rPr>
              <a:t>The end</a:t>
            </a:r>
            <a:r>
              <a:rPr lang="zh-CN" altLang="en-US" sz="3680" dirty="0">
                <a:solidFill>
                  <a:schemeClr val="lt1"/>
                </a:solidFill>
              </a:rPr>
              <a:t>！</a:t>
            </a:r>
            <a:br>
              <a:rPr lang="en-US" altLang="zh-CN" sz="3680" dirty="0">
                <a:solidFill>
                  <a:schemeClr val="lt1"/>
                </a:solidFill>
              </a:rPr>
            </a:br>
            <a:br>
              <a:rPr lang="en-US" altLang="zh-CN" sz="3680" dirty="0">
                <a:solidFill>
                  <a:schemeClr val="lt1"/>
                </a:solidFill>
              </a:rPr>
            </a:br>
            <a:r>
              <a:rPr lang="en-US" altLang="zh-CN" sz="3680" dirty="0">
                <a:solidFill>
                  <a:schemeClr val="lt1"/>
                </a:solidFill>
              </a:rPr>
              <a:t>         </a:t>
            </a:r>
            <a:r>
              <a:rPr lang="zh-CN" altLang="en-US" sz="2200" dirty="0">
                <a:solidFill>
                  <a:schemeClr val="lt1"/>
                </a:solidFill>
              </a:rPr>
              <a:t>孟子杰 </a:t>
            </a:r>
            <a:r>
              <a:rPr lang="en-US" altLang="zh-CN" sz="2200" dirty="0">
                <a:solidFill>
                  <a:schemeClr val="lt1"/>
                </a:solidFill>
              </a:rPr>
              <a:t>2023-10-31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</a:t>
            </a:r>
            <a:r>
              <a:rPr lang="zh-CN" altLang="en-US" dirty="0"/>
              <a:t>语言中的输出函数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7630821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语言中，有三个函数可以用来在显示器上输出数据，它们分别是：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puts()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：只能输出字符串，并且输出结束后会自动换行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putchar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：只能输出单个字符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，不换行。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：可以输出各种类型的数据，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非常灵活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</a:t>
            </a:r>
            <a:r>
              <a:rPr lang="zh-CN" altLang="en-US" dirty="0"/>
              <a:t>语言中的输出函数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7630821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是最灵活、最复杂、最常用的输出函数，完全可以替代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puts()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putchar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，大家一定要掌握。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相信老师在课堂上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已经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为大家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介绍了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的基本用法，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现在我们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将重点介绍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的高级用法。</a:t>
            </a:r>
          </a:p>
        </p:txBody>
      </p:sp>
    </p:spTree>
    <p:extLst>
      <p:ext uri="{BB962C8B-B14F-4D97-AF65-F5344CB8AC3E}">
        <p14:creationId xmlns:p14="http://schemas.microsoft.com/office/powerpoint/2010/main" val="13350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err="1"/>
              <a:t>printf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7630821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格式控制符的完整形式如下：</a:t>
            </a:r>
          </a:p>
          <a:p>
            <a:pPr algn="l"/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%[flag][width][.precision]type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 ]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表示此处的内容可有可无，是可以省略的。</a:t>
            </a:r>
          </a:p>
        </p:txBody>
      </p:sp>
    </p:spTree>
    <p:extLst>
      <p:ext uri="{BB962C8B-B14F-4D97-AF65-F5344CB8AC3E}">
        <p14:creationId xmlns:p14="http://schemas.microsoft.com/office/powerpoint/2010/main" val="395225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err="1"/>
              <a:t>printf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7630821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%[flag][width][.precision]type</a:t>
            </a:r>
          </a:p>
          <a:p>
            <a:pPr marL="469900" indent="-342900" algn="l">
              <a:buAutoNum type="arabicParenR"/>
            </a:pP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type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表示输出类型，比如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%d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%f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%c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lf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type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就分别对应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lf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69900" indent="-342900" algn="l">
              <a:buAutoNum type="arabicParenR"/>
            </a:pPr>
            <a:endParaRPr lang="en-US" altLang="zh-CN" sz="18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type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这一项必须有，这意味着输出时必须要知道是什么类型。</a:t>
            </a: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6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err="1"/>
              <a:t>printf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0" y="2330570"/>
            <a:ext cx="3688851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%[flag][width][.precision]type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711DAA-589A-2EF3-B476-80331CED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405" y="161031"/>
            <a:ext cx="4916260" cy="48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err="1"/>
              <a:t>printf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6" y="1193299"/>
            <a:ext cx="3688852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%[flag][width][.precision]type</a:t>
            </a:r>
          </a:p>
          <a:p>
            <a:pPr marL="127000" indent="0" algn="l">
              <a:buNone/>
            </a:pP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2) width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最小输出宽度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，也就是至少占用几个字符的位置；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默认右对齐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en-US" altLang="zh-CN" sz="18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如何左对齐？</a:t>
            </a: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82ACF5-0A2B-B5E0-FAD1-392E9804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38" y="1026459"/>
            <a:ext cx="4630926" cy="34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5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err="1"/>
              <a:t>printf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6" y="1193299"/>
            <a:ext cx="7185088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%[flag][width][.precision]type</a:t>
            </a:r>
          </a:p>
          <a:p>
            <a:pPr marL="127000" indent="0" algn="l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3) .precision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表示输出精度，也就是小数的位数。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当小数部分的位数大于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precision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时，会按照四舍五入的原则丢掉多余的数字；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当小数部分的位数小于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precision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时，会在后面补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127000" indent="0" algn="l">
              <a:buNone/>
            </a:pPr>
            <a:b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691430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1900</Words>
  <Application>Microsoft Office PowerPoint</Application>
  <PresentationFormat>全屏显示(16:9)</PresentationFormat>
  <Paragraphs>116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微软雅黑</vt:lpstr>
      <vt:lpstr>Roboto Mono Light</vt:lpstr>
      <vt:lpstr>Symbol</vt:lpstr>
      <vt:lpstr>Google Sans</vt:lpstr>
      <vt:lpstr>Arial</vt:lpstr>
      <vt:lpstr>等线</vt:lpstr>
      <vt:lpstr>DevFest 2023</vt:lpstr>
      <vt:lpstr>C语言的输入输出进阶(一) ——printf和buffer </vt:lpstr>
      <vt:lpstr>Printf函数</vt:lpstr>
      <vt:lpstr>C语言中的输出函数</vt:lpstr>
      <vt:lpstr>C语言中的输出函数</vt:lpstr>
      <vt:lpstr>printf</vt:lpstr>
      <vt:lpstr>printf</vt:lpstr>
      <vt:lpstr>printf</vt:lpstr>
      <vt:lpstr>printf</vt:lpstr>
      <vt:lpstr>printf</vt:lpstr>
      <vt:lpstr>printf</vt:lpstr>
      <vt:lpstr>printf</vt:lpstr>
      <vt:lpstr>printf</vt:lpstr>
      <vt:lpstr>printf() 不能立即输出的问题</vt:lpstr>
      <vt:lpstr>printf() 不能立即输出的问题</vt:lpstr>
      <vt:lpstr>Buffer</vt:lpstr>
      <vt:lpstr>Buffer</vt:lpstr>
      <vt:lpstr>为什么要引入缓冲区</vt:lpstr>
      <vt:lpstr>缓冲区的类型</vt:lpstr>
      <vt:lpstr>缓冲区的类型</vt:lpstr>
      <vt:lpstr>缓冲区的类型</vt:lpstr>
      <vt:lpstr>C语言标准的模棱两可</vt:lpstr>
      <vt:lpstr>C语言标准的模棱两可</vt:lpstr>
      <vt:lpstr>C语言标准的模棱两可</vt:lpstr>
      <vt:lpstr>缓冲区的清空</vt:lpstr>
      <vt:lpstr>总结与下节预告</vt:lpstr>
      <vt:lpstr>The end！           孟子杰 2023-10-31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Bard的前世今生 ——大模型之路 </dc:title>
  <cp:lastModifiedBy>zj m</cp:lastModifiedBy>
  <cp:revision>7</cp:revision>
  <dcterms:modified xsi:type="dcterms:W3CDTF">2023-10-31T11:46:36Z</dcterms:modified>
</cp:coreProperties>
</file>